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8"/>
  </p:notesMasterIdLst>
  <p:sldIdLst>
    <p:sldId id="257" r:id="rId6"/>
    <p:sldId id="256" r:id="rId7"/>
    <p:sldId id="271" r:id="rId8"/>
    <p:sldId id="54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54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392ADB-F2DE-F2D8-51E4-EB38E35A6DC4}" name="Emily Dick" initials="ED" userId="S::edick@PLSLWD.ORG::634d2bf5-3378-4086-8fce-f925b50f7f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ADD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E50395-A66F-4BAA-A659-AD57253BFB69}" v="314" dt="2025-01-09T00:06:12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94F9B-6E17-4338-B492-A41364F52F14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458260B-A57C-4185-B542-6A04EA6CF676}">
      <dgm:prSet/>
      <dgm:spPr>
        <a:solidFill>
          <a:srgbClr val="6E558E"/>
        </a:solidFill>
      </dgm:spPr>
      <dgm:t>
        <a:bodyPr/>
        <a:lstStyle/>
        <a:p>
          <a:r>
            <a:rPr lang="en-US" dirty="0"/>
            <a:t>Water Quality</a:t>
          </a:r>
        </a:p>
      </dgm:t>
    </dgm:pt>
    <dgm:pt modelId="{1F1C5A5B-688A-40E8-89B9-EB2AC3BFA2C3}" type="parTrans" cxnId="{238F4C97-5D31-4F2C-AF72-57F819B6BE20}">
      <dgm:prSet/>
      <dgm:spPr/>
      <dgm:t>
        <a:bodyPr/>
        <a:lstStyle/>
        <a:p>
          <a:endParaRPr lang="en-US"/>
        </a:p>
      </dgm:t>
    </dgm:pt>
    <dgm:pt modelId="{93298E95-69BA-46EB-BD8C-24079B872F42}" type="sibTrans" cxnId="{238F4C97-5D31-4F2C-AF72-57F819B6BE20}">
      <dgm:prSet/>
      <dgm:spPr/>
      <dgm:t>
        <a:bodyPr/>
        <a:lstStyle/>
        <a:p>
          <a:endParaRPr lang="en-US"/>
        </a:p>
      </dgm:t>
    </dgm:pt>
    <dgm:pt modelId="{BF402FCE-3F95-4DA0-B895-09B1470BD310}">
      <dgm:prSet custT="1"/>
      <dgm:spPr/>
      <dgm:t>
        <a:bodyPr/>
        <a:lstStyle/>
        <a:p>
          <a:r>
            <a:rPr lang="en-US" sz="2200" dirty="0"/>
            <a:t>Emphasis on lakes with public access</a:t>
          </a:r>
        </a:p>
      </dgm:t>
    </dgm:pt>
    <dgm:pt modelId="{58CBC45E-E83A-4635-8543-D4FC956ED196}" type="parTrans" cxnId="{9F29DED0-EF9B-4DBC-BBB9-514609D75D09}">
      <dgm:prSet/>
      <dgm:spPr/>
      <dgm:t>
        <a:bodyPr/>
        <a:lstStyle/>
        <a:p>
          <a:endParaRPr lang="en-US"/>
        </a:p>
      </dgm:t>
    </dgm:pt>
    <dgm:pt modelId="{9C9C448B-3BC8-43E1-A223-EA707B3CBAE6}" type="sibTrans" cxnId="{9F29DED0-EF9B-4DBC-BBB9-514609D75D09}">
      <dgm:prSet/>
      <dgm:spPr/>
      <dgm:t>
        <a:bodyPr/>
        <a:lstStyle/>
        <a:p>
          <a:endParaRPr lang="en-US"/>
        </a:p>
      </dgm:t>
    </dgm:pt>
    <dgm:pt modelId="{9C6162DD-AABD-4677-A53A-4A7C1DE5FBAE}">
      <dgm:prSet/>
      <dgm:spPr>
        <a:solidFill>
          <a:srgbClr val="77933C"/>
        </a:solidFill>
      </dgm:spPr>
      <dgm:t>
        <a:bodyPr/>
        <a:lstStyle/>
        <a:p>
          <a:r>
            <a:rPr lang="en-US" dirty="0"/>
            <a:t>Aquatic Invasive Species</a:t>
          </a:r>
        </a:p>
      </dgm:t>
    </dgm:pt>
    <dgm:pt modelId="{8EB844BD-A4B4-43BC-B50B-33F64A542D04}" type="parTrans" cxnId="{D0E18C10-27AB-42EE-BDD5-C632DB0B963E}">
      <dgm:prSet/>
      <dgm:spPr/>
      <dgm:t>
        <a:bodyPr/>
        <a:lstStyle/>
        <a:p>
          <a:endParaRPr lang="en-US"/>
        </a:p>
      </dgm:t>
    </dgm:pt>
    <dgm:pt modelId="{C36AF7FB-6DF9-4D5D-9D6F-2C6C0619EF83}" type="sibTrans" cxnId="{D0E18C10-27AB-42EE-BDD5-C632DB0B963E}">
      <dgm:prSet/>
      <dgm:spPr/>
      <dgm:t>
        <a:bodyPr/>
        <a:lstStyle/>
        <a:p>
          <a:endParaRPr lang="en-US"/>
        </a:p>
      </dgm:t>
    </dgm:pt>
    <dgm:pt modelId="{4534F393-0D52-4F9B-A739-326B6E136B29}">
      <dgm:prSet custT="1"/>
      <dgm:spPr/>
      <dgm:t>
        <a:bodyPr/>
        <a:lstStyle/>
        <a:p>
          <a:r>
            <a:rPr lang="en-US" sz="2200" dirty="0"/>
            <a:t>Monitor existing and prevent spread</a:t>
          </a:r>
        </a:p>
      </dgm:t>
    </dgm:pt>
    <dgm:pt modelId="{F994398B-4FFE-45AF-B775-774A4EAFA60E}" type="parTrans" cxnId="{28EE817F-BD16-40ED-985E-0CA4F0850F36}">
      <dgm:prSet/>
      <dgm:spPr/>
      <dgm:t>
        <a:bodyPr/>
        <a:lstStyle/>
        <a:p>
          <a:endParaRPr lang="en-US"/>
        </a:p>
      </dgm:t>
    </dgm:pt>
    <dgm:pt modelId="{68A673C4-CF5A-438B-A5F5-7453A8641D02}" type="sibTrans" cxnId="{28EE817F-BD16-40ED-985E-0CA4F0850F36}">
      <dgm:prSet/>
      <dgm:spPr/>
      <dgm:t>
        <a:bodyPr/>
        <a:lstStyle/>
        <a:p>
          <a:endParaRPr lang="en-US"/>
        </a:p>
      </dgm:t>
    </dgm:pt>
    <dgm:pt modelId="{4C6D6583-913E-4044-BDF8-EE26D7541FE3}">
      <dgm:prSet/>
      <dgm:spPr>
        <a:solidFill>
          <a:srgbClr val="3795AF"/>
        </a:solidFill>
      </dgm:spPr>
      <dgm:t>
        <a:bodyPr/>
        <a:lstStyle/>
        <a:p>
          <a:r>
            <a:rPr lang="en-US" dirty="0"/>
            <a:t>Reduce Flooding</a:t>
          </a:r>
        </a:p>
      </dgm:t>
    </dgm:pt>
    <dgm:pt modelId="{5C818F99-7935-46F8-BBE7-0C05FA295929}" type="parTrans" cxnId="{36717F53-1504-4653-9575-C89D02235FE4}">
      <dgm:prSet/>
      <dgm:spPr/>
      <dgm:t>
        <a:bodyPr/>
        <a:lstStyle/>
        <a:p>
          <a:endParaRPr lang="en-US"/>
        </a:p>
      </dgm:t>
    </dgm:pt>
    <dgm:pt modelId="{12B21FB3-D081-4F8A-8C70-ABF9700101CC}" type="sibTrans" cxnId="{36717F53-1504-4653-9575-C89D02235FE4}">
      <dgm:prSet/>
      <dgm:spPr/>
      <dgm:t>
        <a:bodyPr/>
        <a:lstStyle/>
        <a:p>
          <a:endParaRPr lang="en-US"/>
        </a:p>
      </dgm:t>
    </dgm:pt>
    <dgm:pt modelId="{E45BA4F3-263D-485B-B2AA-FE0D9B6A5C95}">
      <dgm:prSet custT="1"/>
      <dgm:spPr/>
      <dgm:t>
        <a:bodyPr/>
        <a:lstStyle/>
        <a:p>
          <a:r>
            <a:rPr lang="en-US" sz="2200" dirty="0"/>
            <a:t>Improve upstream storage capacity</a:t>
          </a:r>
        </a:p>
      </dgm:t>
    </dgm:pt>
    <dgm:pt modelId="{C0749DA2-B0E6-43E0-A2FA-CC8504314030}" type="parTrans" cxnId="{E94ABE3F-FD82-4543-9154-7428997C7A55}">
      <dgm:prSet/>
      <dgm:spPr/>
      <dgm:t>
        <a:bodyPr/>
        <a:lstStyle/>
        <a:p>
          <a:endParaRPr lang="en-US"/>
        </a:p>
      </dgm:t>
    </dgm:pt>
    <dgm:pt modelId="{2C9CA933-671A-4A5A-94FA-E1754CE98D6F}" type="sibTrans" cxnId="{E94ABE3F-FD82-4543-9154-7428997C7A55}">
      <dgm:prSet/>
      <dgm:spPr/>
      <dgm:t>
        <a:bodyPr/>
        <a:lstStyle/>
        <a:p>
          <a:endParaRPr lang="en-US"/>
        </a:p>
      </dgm:t>
    </dgm:pt>
    <dgm:pt modelId="{BC28F6DE-C6AF-4A26-A387-65C1BAA65C5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Collaboration</a:t>
          </a:r>
        </a:p>
      </dgm:t>
    </dgm:pt>
    <dgm:pt modelId="{CA92F9D5-B9B4-4377-9633-07820E473874}" type="parTrans" cxnId="{20D99B1D-32E0-4111-BB53-1F07EF53EEA0}">
      <dgm:prSet/>
      <dgm:spPr/>
      <dgm:t>
        <a:bodyPr/>
        <a:lstStyle/>
        <a:p>
          <a:endParaRPr lang="en-US"/>
        </a:p>
      </dgm:t>
    </dgm:pt>
    <dgm:pt modelId="{51E3664B-5341-46A3-B763-3083E50E55D4}" type="sibTrans" cxnId="{20D99B1D-32E0-4111-BB53-1F07EF53EEA0}">
      <dgm:prSet/>
      <dgm:spPr/>
      <dgm:t>
        <a:bodyPr/>
        <a:lstStyle/>
        <a:p>
          <a:endParaRPr lang="en-US"/>
        </a:p>
      </dgm:t>
    </dgm:pt>
    <dgm:pt modelId="{AF846F6B-6506-44CD-89C7-ADBAE117C8AF}" type="pres">
      <dgm:prSet presAssocID="{DD994F9B-6E17-4338-B492-A41364F52F14}" presName="linear" presStyleCnt="0">
        <dgm:presLayoutVars>
          <dgm:animLvl val="lvl"/>
          <dgm:resizeHandles val="exact"/>
        </dgm:presLayoutVars>
      </dgm:prSet>
      <dgm:spPr/>
    </dgm:pt>
    <dgm:pt modelId="{89485B7C-ABE1-4BF9-A8BB-0FB98271AB4D}" type="pres">
      <dgm:prSet presAssocID="{0458260B-A57C-4185-B542-6A04EA6CF676}" presName="parentText" presStyleLbl="node1" presStyleIdx="0" presStyleCnt="4" custScaleY="69362" custLinFactNeighborY="-74372">
        <dgm:presLayoutVars>
          <dgm:chMax val="0"/>
          <dgm:bulletEnabled val="1"/>
        </dgm:presLayoutVars>
      </dgm:prSet>
      <dgm:spPr/>
    </dgm:pt>
    <dgm:pt modelId="{F44CE934-C286-4A99-8575-F4C90D59EC60}" type="pres">
      <dgm:prSet presAssocID="{0458260B-A57C-4185-B542-6A04EA6CF676}" presName="childText" presStyleLbl="revTx" presStyleIdx="0" presStyleCnt="3" custScaleY="92638" custLinFactNeighborX="-157" custLinFactNeighborY="-26350">
        <dgm:presLayoutVars>
          <dgm:bulletEnabled val="1"/>
        </dgm:presLayoutVars>
      </dgm:prSet>
      <dgm:spPr/>
    </dgm:pt>
    <dgm:pt modelId="{FE9263BD-AC9C-4C63-85C6-EEA122F720FB}" type="pres">
      <dgm:prSet presAssocID="{9C6162DD-AABD-4677-A53A-4A7C1DE5FBAE}" presName="parentText" presStyleLbl="node1" presStyleIdx="1" presStyleCnt="4" custScaleY="62577" custLinFactNeighborY="-64725">
        <dgm:presLayoutVars>
          <dgm:chMax val="0"/>
          <dgm:bulletEnabled val="1"/>
        </dgm:presLayoutVars>
      </dgm:prSet>
      <dgm:spPr/>
    </dgm:pt>
    <dgm:pt modelId="{F143F84C-4D16-44B2-BBF4-65D143741F4A}" type="pres">
      <dgm:prSet presAssocID="{9C6162DD-AABD-4677-A53A-4A7C1DE5FBAE}" presName="childText" presStyleLbl="revTx" presStyleIdx="1" presStyleCnt="3" custLinFactNeighborY="-40476">
        <dgm:presLayoutVars>
          <dgm:bulletEnabled val="1"/>
        </dgm:presLayoutVars>
      </dgm:prSet>
      <dgm:spPr/>
    </dgm:pt>
    <dgm:pt modelId="{B16B48D9-C097-4357-80CF-93EF31DB5380}" type="pres">
      <dgm:prSet presAssocID="{4C6D6583-913E-4044-BDF8-EE26D7541FE3}" presName="parentText" presStyleLbl="node1" presStyleIdx="2" presStyleCnt="4" custScaleY="69524" custLinFactNeighborX="314" custLinFactNeighborY="-92329">
        <dgm:presLayoutVars>
          <dgm:chMax val="0"/>
          <dgm:bulletEnabled val="1"/>
        </dgm:presLayoutVars>
      </dgm:prSet>
      <dgm:spPr/>
    </dgm:pt>
    <dgm:pt modelId="{013D9394-D10B-4C3A-891D-4838EEB5A045}" type="pres">
      <dgm:prSet presAssocID="{4C6D6583-913E-4044-BDF8-EE26D7541FE3}" presName="childText" presStyleLbl="revTx" presStyleIdx="2" presStyleCnt="3" custLinFactNeighborY="-61615">
        <dgm:presLayoutVars>
          <dgm:bulletEnabled val="1"/>
        </dgm:presLayoutVars>
      </dgm:prSet>
      <dgm:spPr/>
    </dgm:pt>
    <dgm:pt modelId="{6725A6E3-10C8-4654-A652-E68BD0EDCCF5}" type="pres">
      <dgm:prSet presAssocID="{BC28F6DE-C6AF-4A26-A387-65C1BAA65C56}" presName="parentText" presStyleLbl="node1" presStyleIdx="3" presStyleCnt="4" custScaleY="70220" custLinFactY="-17461" custLinFactNeighborY="-100000">
        <dgm:presLayoutVars>
          <dgm:chMax val="0"/>
          <dgm:bulletEnabled val="1"/>
        </dgm:presLayoutVars>
      </dgm:prSet>
      <dgm:spPr/>
    </dgm:pt>
  </dgm:ptLst>
  <dgm:cxnLst>
    <dgm:cxn modelId="{D0E18C10-27AB-42EE-BDD5-C632DB0B963E}" srcId="{DD994F9B-6E17-4338-B492-A41364F52F14}" destId="{9C6162DD-AABD-4677-A53A-4A7C1DE5FBAE}" srcOrd="1" destOrd="0" parTransId="{8EB844BD-A4B4-43BC-B50B-33F64A542D04}" sibTransId="{C36AF7FB-6DF9-4D5D-9D6F-2C6C0619EF83}"/>
    <dgm:cxn modelId="{899A2913-320E-40C3-AEBF-14C932CB3841}" type="presOf" srcId="{E45BA4F3-263D-485B-B2AA-FE0D9B6A5C95}" destId="{013D9394-D10B-4C3A-891D-4838EEB5A045}" srcOrd="0" destOrd="0" presId="urn:microsoft.com/office/officeart/2005/8/layout/vList2"/>
    <dgm:cxn modelId="{FFF51F14-1AF5-4AC8-88E0-9762E3A591B7}" type="presOf" srcId="{9C6162DD-AABD-4677-A53A-4A7C1DE5FBAE}" destId="{FE9263BD-AC9C-4C63-85C6-EEA122F720FB}" srcOrd="0" destOrd="0" presId="urn:microsoft.com/office/officeart/2005/8/layout/vList2"/>
    <dgm:cxn modelId="{90CB8C1B-DBC2-443E-8EEE-F59FDE1472D2}" type="presOf" srcId="{0458260B-A57C-4185-B542-6A04EA6CF676}" destId="{89485B7C-ABE1-4BF9-A8BB-0FB98271AB4D}" srcOrd="0" destOrd="0" presId="urn:microsoft.com/office/officeart/2005/8/layout/vList2"/>
    <dgm:cxn modelId="{20D99B1D-32E0-4111-BB53-1F07EF53EEA0}" srcId="{DD994F9B-6E17-4338-B492-A41364F52F14}" destId="{BC28F6DE-C6AF-4A26-A387-65C1BAA65C56}" srcOrd="3" destOrd="0" parTransId="{CA92F9D5-B9B4-4377-9633-07820E473874}" sibTransId="{51E3664B-5341-46A3-B763-3083E50E55D4}"/>
    <dgm:cxn modelId="{A6E5EA34-6F8B-4E18-B6F9-ADE56B3294B0}" type="presOf" srcId="{DD994F9B-6E17-4338-B492-A41364F52F14}" destId="{AF846F6B-6506-44CD-89C7-ADBAE117C8AF}" srcOrd="0" destOrd="0" presId="urn:microsoft.com/office/officeart/2005/8/layout/vList2"/>
    <dgm:cxn modelId="{E94ABE3F-FD82-4543-9154-7428997C7A55}" srcId="{4C6D6583-913E-4044-BDF8-EE26D7541FE3}" destId="{E45BA4F3-263D-485B-B2AA-FE0D9B6A5C95}" srcOrd="0" destOrd="0" parTransId="{C0749DA2-B0E6-43E0-A2FA-CC8504314030}" sibTransId="{2C9CA933-671A-4A5A-94FA-E1754CE98D6F}"/>
    <dgm:cxn modelId="{7992E766-DFB5-429C-9DEC-668618DD393B}" type="presOf" srcId="{4534F393-0D52-4F9B-A739-326B6E136B29}" destId="{F143F84C-4D16-44B2-BBF4-65D143741F4A}" srcOrd="0" destOrd="0" presId="urn:microsoft.com/office/officeart/2005/8/layout/vList2"/>
    <dgm:cxn modelId="{36717F53-1504-4653-9575-C89D02235FE4}" srcId="{DD994F9B-6E17-4338-B492-A41364F52F14}" destId="{4C6D6583-913E-4044-BDF8-EE26D7541FE3}" srcOrd="2" destOrd="0" parTransId="{5C818F99-7935-46F8-BBE7-0C05FA295929}" sibTransId="{12B21FB3-D081-4F8A-8C70-ABF9700101CC}"/>
    <dgm:cxn modelId="{28EE817F-BD16-40ED-985E-0CA4F0850F36}" srcId="{9C6162DD-AABD-4677-A53A-4A7C1DE5FBAE}" destId="{4534F393-0D52-4F9B-A739-326B6E136B29}" srcOrd="0" destOrd="0" parTransId="{F994398B-4FFE-45AF-B775-774A4EAFA60E}" sibTransId="{68A673C4-CF5A-438B-A5F5-7453A8641D02}"/>
    <dgm:cxn modelId="{CEF19594-856F-4F25-8B02-50B8C4D343BA}" type="presOf" srcId="{BC28F6DE-C6AF-4A26-A387-65C1BAA65C56}" destId="{6725A6E3-10C8-4654-A652-E68BD0EDCCF5}" srcOrd="0" destOrd="0" presId="urn:microsoft.com/office/officeart/2005/8/layout/vList2"/>
    <dgm:cxn modelId="{238F4C97-5D31-4F2C-AF72-57F819B6BE20}" srcId="{DD994F9B-6E17-4338-B492-A41364F52F14}" destId="{0458260B-A57C-4185-B542-6A04EA6CF676}" srcOrd="0" destOrd="0" parTransId="{1F1C5A5B-688A-40E8-89B9-EB2AC3BFA2C3}" sibTransId="{93298E95-69BA-46EB-BD8C-24079B872F42}"/>
    <dgm:cxn modelId="{41C92BA8-0444-4DA1-877B-CC19E91994CC}" type="presOf" srcId="{4C6D6583-913E-4044-BDF8-EE26D7541FE3}" destId="{B16B48D9-C097-4357-80CF-93EF31DB5380}" srcOrd="0" destOrd="0" presId="urn:microsoft.com/office/officeart/2005/8/layout/vList2"/>
    <dgm:cxn modelId="{9F29DED0-EF9B-4DBC-BBB9-514609D75D09}" srcId="{0458260B-A57C-4185-B542-6A04EA6CF676}" destId="{BF402FCE-3F95-4DA0-B895-09B1470BD310}" srcOrd="0" destOrd="0" parTransId="{58CBC45E-E83A-4635-8543-D4FC956ED196}" sibTransId="{9C9C448B-3BC8-43E1-A223-EA707B3CBAE6}"/>
    <dgm:cxn modelId="{17B0C5E2-FF73-4487-AE3E-892FF711A9FE}" type="presOf" srcId="{BF402FCE-3F95-4DA0-B895-09B1470BD310}" destId="{F44CE934-C286-4A99-8575-F4C90D59EC60}" srcOrd="0" destOrd="0" presId="urn:microsoft.com/office/officeart/2005/8/layout/vList2"/>
    <dgm:cxn modelId="{F3FC7195-3EDF-4303-A0C8-DF46C1B38BBC}" type="presParOf" srcId="{AF846F6B-6506-44CD-89C7-ADBAE117C8AF}" destId="{89485B7C-ABE1-4BF9-A8BB-0FB98271AB4D}" srcOrd="0" destOrd="0" presId="urn:microsoft.com/office/officeart/2005/8/layout/vList2"/>
    <dgm:cxn modelId="{0336A724-47B9-4C74-AAAB-472E6F29E039}" type="presParOf" srcId="{AF846F6B-6506-44CD-89C7-ADBAE117C8AF}" destId="{F44CE934-C286-4A99-8575-F4C90D59EC60}" srcOrd="1" destOrd="0" presId="urn:microsoft.com/office/officeart/2005/8/layout/vList2"/>
    <dgm:cxn modelId="{4D13CB4F-6B9E-419B-A416-0824F68E357C}" type="presParOf" srcId="{AF846F6B-6506-44CD-89C7-ADBAE117C8AF}" destId="{FE9263BD-AC9C-4C63-85C6-EEA122F720FB}" srcOrd="2" destOrd="0" presId="urn:microsoft.com/office/officeart/2005/8/layout/vList2"/>
    <dgm:cxn modelId="{4FDDF7DD-18F0-47B7-89CC-2A1F3FD43460}" type="presParOf" srcId="{AF846F6B-6506-44CD-89C7-ADBAE117C8AF}" destId="{F143F84C-4D16-44B2-BBF4-65D143741F4A}" srcOrd="3" destOrd="0" presId="urn:microsoft.com/office/officeart/2005/8/layout/vList2"/>
    <dgm:cxn modelId="{2B107471-69CD-4F5D-87EF-9742A2617396}" type="presParOf" srcId="{AF846F6B-6506-44CD-89C7-ADBAE117C8AF}" destId="{B16B48D9-C097-4357-80CF-93EF31DB5380}" srcOrd="4" destOrd="0" presId="urn:microsoft.com/office/officeart/2005/8/layout/vList2"/>
    <dgm:cxn modelId="{D68EA266-0FFC-4236-BC82-E9D7B98037E8}" type="presParOf" srcId="{AF846F6B-6506-44CD-89C7-ADBAE117C8AF}" destId="{013D9394-D10B-4C3A-891D-4838EEB5A045}" srcOrd="5" destOrd="0" presId="urn:microsoft.com/office/officeart/2005/8/layout/vList2"/>
    <dgm:cxn modelId="{B8CD822C-B6C8-4E89-A1A8-79A730871967}" type="presParOf" srcId="{AF846F6B-6506-44CD-89C7-ADBAE117C8AF}" destId="{6725A6E3-10C8-4654-A652-E68BD0EDCCF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85B7C-ABE1-4BF9-A8BB-0FB98271AB4D}">
      <dsp:nvSpPr>
        <dsp:cNvPr id="0" name=""/>
        <dsp:cNvSpPr/>
      </dsp:nvSpPr>
      <dsp:spPr>
        <a:xfrm>
          <a:off x="0" y="0"/>
          <a:ext cx="6333857" cy="732816"/>
        </a:xfrm>
        <a:prstGeom prst="roundRect">
          <a:avLst/>
        </a:prstGeom>
        <a:solidFill>
          <a:srgbClr val="6E558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Water Quality</a:t>
          </a:r>
        </a:p>
      </dsp:txBody>
      <dsp:txXfrm>
        <a:off x="35773" y="35773"/>
        <a:ext cx="6262311" cy="661270"/>
      </dsp:txXfrm>
    </dsp:sp>
    <dsp:sp modelId="{F44CE934-C286-4A99-8575-F4C90D59EC60}">
      <dsp:nvSpPr>
        <dsp:cNvPr id="0" name=""/>
        <dsp:cNvSpPr/>
      </dsp:nvSpPr>
      <dsp:spPr>
        <a:xfrm>
          <a:off x="0" y="746813"/>
          <a:ext cx="6333857" cy="659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00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Emphasis on lakes with public access</a:t>
          </a:r>
        </a:p>
      </dsp:txBody>
      <dsp:txXfrm>
        <a:off x="0" y="746813"/>
        <a:ext cx="6333857" cy="659656"/>
      </dsp:txXfrm>
    </dsp:sp>
    <dsp:sp modelId="{FE9263BD-AC9C-4C63-85C6-EEA122F720FB}">
      <dsp:nvSpPr>
        <dsp:cNvPr id="0" name=""/>
        <dsp:cNvSpPr/>
      </dsp:nvSpPr>
      <dsp:spPr>
        <a:xfrm>
          <a:off x="0" y="1223966"/>
          <a:ext cx="6333857" cy="661132"/>
        </a:xfrm>
        <a:prstGeom prst="roundRect">
          <a:avLst/>
        </a:prstGeom>
        <a:solidFill>
          <a:srgbClr val="77933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Aquatic Invasive Species</a:t>
          </a:r>
        </a:p>
      </dsp:txBody>
      <dsp:txXfrm>
        <a:off x="32274" y="1256240"/>
        <a:ext cx="6269309" cy="596584"/>
      </dsp:txXfrm>
    </dsp:sp>
    <dsp:sp modelId="{F143F84C-4D16-44B2-BBF4-65D143741F4A}">
      <dsp:nvSpPr>
        <dsp:cNvPr id="0" name=""/>
        <dsp:cNvSpPr/>
      </dsp:nvSpPr>
      <dsp:spPr>
        <a:xfrm>
          <a:off x="0" y="1918359"/>
          <a:ext cx="6333857" cy="71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00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Monitor existing and prevent spread</a:t>
          </a:r>
        </a:p>
      </dsp:txBody>
      <dsp:txXfrm>
        <a:off x="0" y="1918359"/>
        <a:ext cx="6333857" cy="712080"/>
      </dsp:txXfrm>
    </dsp:sp>
    <dsp:sp modelId="{B16B48D9-C097-4357-80CF-93EF31DB5380}">
      <dsp:nvSpPr>
        <dsp:cNvPr id="0" name=""/>
        <dsp:cNvSpPr/>
      </dsp:nvSpPr>
      <dsp:spPr>
        <a:xfrm>
          <a:off x="0" y="2400616"/>
          <a:ext cx="6333857" cy="734528"/>
        </a:xfrm>
        <a:prstGeom prst="roundRect">
          <a:avLst/>
        </a:prstGeom>
        <a:solidFill>
          <a:srgbClr val="3795A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Reduce Flooding</a:t>
          </a:r>
        </a:p>
      </dsp:txBody>
      <dsp:txXfrm>
        <a:off x="35857" y="2436473"/>
        <a:ext cx="6262143" cy="662814"/>
      </dsp:txXfrm>
    </dsp:sp>
    <dsp:sp modelId="{013D9394-D10B-4C3A-891D-4838EEB5A045}">
      <dsp:nvSpPr>
        <dsp:cNvPr id="0" name=""/>
        <dsp:cNvSpPr/>
      </dsp:nvSpPr>
      <dsp:spPr>
        <a:xfrm>
          <a:off x="0" y="3141631"/>
          <a:ext cx="6333857" cy="71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00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Improve upstream storage capacity</a:t>
          </a:r>
        </a:p>
      </dsp:txBody>
      <dsp:txXfrm>
        <a:off x="0" y="3141631"/>
        <a:ext cx="6333857" cy="712080"/>
      </dsp:txXfrm>
    </dsp:sp>
    <dsp:sp modelId="{6725A6E3-10C8-4654-A652-E68BD0EDCCF5}">
      <dsp:nvSpPr>
        <dsp:cNvPr id="0" name=""/>
        <dsp:cNvSpPr/>
      </dsp:nvSpPr>
      <dsp:spPr>
        <a:xfrm>
          <a:off x="0" y="3608123"/>
          <a:ext cx="6333857" cy="741881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Collaboration</a:t>
          </a:r>
        </a:p>
      </dsp:txBody>
      <dsp:txXfrm>
        <a:off x="36216" y="3644339"/>
        <a:ext cx="6261425" cy="669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3DCF9-4303-4D78-9068-94BD2F43D5F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3CB5-F8A5-419D-A5F4-953006594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71F0D-7F35-4CD4-A891-3FD80AE639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9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A8E63-B9A8-21F1-115D-EE62A5568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5EB786-B96E-3945-477C-BB1033426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90E14-82D7-89BE-DEA0-7D333F76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67ED2-BEF5-B1CE-63F8-1941931D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67C4D-07F2-56D1-2C8E-95466AF3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D1A9-EE50-4DA1-B6C2-ABA04A7A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6DF5C-DED6-A404-35B4-F54FE5BB2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3F602-EDA9-3DC5-E10E-E34851733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4DBEF-15BA-21BF-0AB7-828F1F7E6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A6595-F8D4-BCB8-0D19-83C18A81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9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541210-CA9D-E703-D8FE-C93E788F0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45D1F-8F97-9B5A-6BE0-6CA6B993E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7B88A-E3E2-34F4-58AE-3D074480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16107-D546-F466-B8B7-76B9AAD3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211B9-C7D3-EA69-61C3-092045D0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6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F868-B50A-4FF4-9B39-CA9B9D25A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42B67-A87B-4F5C-902A-76B2DDCCB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C2DA1-0128-48C9-88E8-3DEA53F67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C8FB-100D-4601-BF81-64C2F47AAF6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262B-84E6-4242-BB8B-E9CADAD6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C41BB-8876-428A-896A-92314E73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E7B3-E5B3-4AC9-B18B-E34471F20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2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6307-8217-384E-31BE-DA9EEA80A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63EDD-DC6D-F81D-66D0-C4C04D960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B8C83-D5FF-E2C4-581D-194AB47A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04A8A-6466-13A0-90BA-97758783A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88FF-3CA2-5D23-3140-5B173205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1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CC16-F963-4203-6DB2-4EE32F13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72DDD-F2E3-D084-005D-DD223B77F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FC32-15EF-0292-3DF6-F03CAA7AE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7BC24-C992-E487-009A-D89B2D04B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82DF2-E9AA-AC6C-E17F-CA3C5307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2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56E2F-3BE2-CD12-A700-64A5C1DE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B867A-B32E-7D84-D504-BD338DAB6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05EB3-F295-B5BB-B952-EC888DC14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AC862-E78E-CA61-BB10-50958926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B0AEC-7661-90FE-B097-846F8F1AA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10A73-A6EF-07BF-03DE-8BB42C9A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4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0A25-119D-FE21-BC19-73353B8C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E3DC-9A5B-360D-46DC-F493898ED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EBD18-4EA5-3279-02FF-B76D81BBC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269A7-8E9C-A57B-CA8F-D38283D34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71DAB-3B59-A045-FEC1-DA61A0405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616086-BB06-70AD-B66D-F3D70195E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C66AE-C6B7-E87C-70DA-9791800A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6BA461-9074-7B26-EBC8-9E948178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98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40D0-683C-9846-C4CB-64B18B2F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0CB248-A522-3004-1F49-F689A7704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564CF-1903-F149-7D1C-0AE95B27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92850-29E2-8D59-F055-74688BA69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6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C39254-AC6C-9781-EB7D-5AE6922B7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BD67E-A9CF-5D21-4330-565E826B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3F9E6-0CB2-2532-D3E7-982F186E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9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E215-7685-4956-6519-25815F36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88B41-0373-AF15-B3B5-66BD39389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D51EC-ECD0-DACA-735F-4A4DA425D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35368-B637-EF8A-73F2-D1C7CDC00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E1EEE-D97D-6AB9-CA63-E63B7923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79AAF-71CA-1E5F-B977-A84AA642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5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FFA73-730A-8E9E-3F62-0088DFA6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6EA25-BE7E-93DD-6CDA-FE0D762EC1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55AB3-DEAD-4D0C-3254-EF70017C2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59093-B47D-0345-0A59-34C1B092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F7008-C84E-F006-513A-48356BCB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6651C-6194-E15A-3124-A8B8A2A4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7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CACF87-8778-1E97-ED37-0B924A0D1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D2FFE-A872-2A61-6989-F5BCECE3E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58183-641B-2210-2B1C-DEAA78EDEB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6002BA-C287-4A49-9776-21331C2420A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B2242-54A4-EAA1-42A8-D8E4FA33B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FB98B-649C-7ACF-C343-A51A79E55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6997E0-E955-4885-87D5-2F66B0C5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9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62530-5B37-4193-9A14-98AEA7D0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FB1CA-B6F6-4593-A856-2FE807914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69D57-97C6-46A1-80E4-D56166B00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5C8FB-100D-4601-BF81-64C2F47AAF64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6D3AB-66D5-40C0-AAA0-E8FCA1D4C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80BA-22D4-4B13-A304-1DBC78512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FE7B3-E5B3-4AC9-B18B-E34471F20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8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E3CF05-9D0B-4E5D-8948-9C7E1B5AD734}"/>
              </a:ext>
            </a:extLst>
          </p:cNvPr>
          <p:cNvSpPr/>
          <p:nvPr/>
        </p:nvSpPr>
        <p:spPr>
          <a:xfrm>
            <a:off x="0" y="6464924"/>
            <a:ext cx="12192000" cy="393075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75688DE-E226-45D8-BEE3-727CEB8DB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" b="29"/>
          <a:stretch/>
        </p:blipFill>
        <p:spPr>
          <a:xfrm>
            <a:off x="0" y="0"/>
            <a:ext cx="479463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932A25E-65F8-41C2-A79A-0DCEACDC2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3085" y="900152"/>
            <a:ext cx="7308915" cy="38132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Representative Bakeberg </a:t>
            </a:r>
            <a:br>
              <a:rPr lang="en-US" sz="5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and Senator Pratt </a:t>
            </a:r>
            <a:br>
              <a:rPr lang="en-US" sz="5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Meeting 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0DFFF35-2990-4D6A-B543-510A81C10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9226" y="5057757"/>
            <a:ext cx="6328184" cy="90364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PLSLWD Board Meeting  </a:t>
            </a:r>
          </a:p>
          <a:p>
            <a:r>
              <a:rPr lang="en-US" dirty="0"/>
              <a:t>January 9, 2025</a:t>
            </a:r>
          </a:p>
        </p:txBody>
      </p:sp>
    </p:spTree>
    <p:extLst>
      <p:ext uri="{BB962C8B-B14F-4D97-AF65-F5344CB8AC3E}">
        <p14:creationId xmlns:p14="http://schemas.microsoft.com/office/powerpoint/2010/main" val="45287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27A6A-435A-DB02-2E2E-59BFAEDCB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A51B74-6092-5C75-3290-4E4F80F3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3418"/>
            <a:ext cx="5440052" cy="97902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District Activities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4DDCA5-BBB3-2399-4623-6EB64FE977D9}"/>
              </a:ext>
            </a:extLst>
          </p:cNvPr>
          <p:cNvGrpSpPr/>
          <p:nvPr/>
        </p:nvGrpSpPr>
        <p:grpSpPr>
          <a:xfrm>
            <a:off x="0" y="6400800"/>
            <a:ext cx="12192000" cy="457200"/>
            <a:chOff x="0" y="6400800"/>
            <a:chExt cx="12192000" cy="457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AA6AE6-D43E-F28D-EB5B-72CDAAFF89A3}"/>
                </a:ext>
              </a:extLst>
            </p:cNvPr>
            <p:cNvSpPr/>
            <p:nvPr/>
          </p:nvSpPr>
          <p:spPr>
            <a:xfrm>
              <a:off x="0" y="6621677"/>
              <a:ext cx="12192000" cy="236323"/>
            </a:xfrm>
            <a:prstGeom prst="rect">
              <a:avLst/>
            </a:prstGeom>
            <a:solidFill>
              <a:srgbClr val="1D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8" name="Picture 7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952E0820-7488-8774-4858-A4B6106F3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834ACAB-C446-E9B8-6DFB-52894FBC0B65}"/>
              </a:ext>
            </a:extLst>
          </p:cNvPr>
          <p:cNvSpPr txBox="1"/>
          <p:nvPr/>
        </p:nvSpPr>
        <p:spPr>
          <a:xfrm>
            <a:off x="178366" y="1703324"/>
            <a:ext cx="640599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Conservation Cover on Local Farms</a:t>
            </a:r>
          </a:p>
          <a:p>
            <a:pPr marL="914400" lvl="1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i="1" dirty="0"/>
              <a:t>2019- 2023: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872 acres certified as “Lake Friendly”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Funded over 2,400 acres of cover crops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Over 1,400 </a:t>
            </a:r>
            <a:r>
              <a:rPr lang="en-US" sz="2400" dirty="0" err="1"/>
              <a:t>lbs</a:t>
            </a:r>
            <a:r>
              <a:rPr lang="en-US" sz="2400" dirty="0"/>
              <a:t> of nutrients removed</a:t>
            </a:r>
          </a:p>
          <a:p>
            <a:pPr lvl="2"/>
            <a:endParaRPr lang="en-US" sz="2400" dirty="0"/>
          </a:p>
        </p:txBody>
      </p:sp>
      <p:pic>
        <p:nvPicPr>
          <p:cNvPr id="17" name="Picture 16" descr="A close-up of a document&#10;&#10;Description automatically generated">
            <a:extLst>
              <a:ext uri="{FF2B5EF4-FFF2-40B4-BE49-F238E27FC236}">
                <a16:creationId xmlns:a16="http://schemas.microsoft.com/office/drawing/2014/main" id="{1FE9DEE6-DFF9-617F-FF37-124C1C585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2" t="5585" r="10205" b="65731"/>
          <a:stretch/>
        </p:blipFill>
        <p:spPr>
          <a:xfrm>
            <a:off x="6787031" y="503418"/>
            <a:ext cx="5404969" cy="522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97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F3FF2-706E-FFB6-68DE-8C0122991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7A3B48-CE7B-2682-5F82-14995910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27" y="225123"/>
            <a:ext cx="11501729" cy="97902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2025 Legislative Priorities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A17A1C-9BDC-B98D-EEAD-D9066463DB61}"/>
              </a:ext>
            </a:extLst>
          </p:cNvPr>
          <p:cNvGrpSpPr/>
          <p:nvPr/>
        </p:nvGrpSpPr>
        <p:grpSpPr>
          <a:xfrm>
            <a:off x="0" y="6400800"/>
            <a:ext cx="12192000" cy="457200"/>
            <a:chOff x="0" y="6400800"/>
            <a:chExt cx="12192000" cy="457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F9A77A-B4D8-1CCB-1AEE-FD539D4EAEE0}"/>
                </a:ext>
              </a:extLst>
            </p:cNvPr>
            <p:cNvSpPr/>
            <p:nvPr/>
          </p:nvSpPr>
          <p:spPr>
            <a:xfrm>
              <a:off x="0" y="6621677"/>
              <a:ext cx="12192000" cy="236323"/>
            </a:xfrm>
            <a:prstGeom prst="rect">
              <a:avLst/>
            </a:prstGeom>
            <a:solidFill>
              <a:srgbClr val="1D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8" name="Picture 7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B200354E-7034-FBCA-9EB4-54BA036B4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58DAF6E-CEE9-B634-7C2F-16A67EC5D0D8}"/>
              </a:ext>
            </a:extLst>
          </p:cNvPr>
          <p:cNvSpPr txBox="1"/>
          <p:nvPr/>
        </p:nvSpPr>
        <p:spPr>
          <a:xfrm>
            <a:off x="211221" y="1340593"/>
            <a:ext cx="11576587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SCALE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Reform Official Public Notices</a:t>
            </a:r>
          </a:p>
          <a:p>
            <a:pPr marL="800100" lvl="1" indent="-342900">
              <a:spcAft>
                <a:spcPts val="30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Scott SWCD State Aid Funding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Minnesota Watersheds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Support 60-day permit review for Department of Natural Resources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Support developing regulatory approaches for reduce chloride contamination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Support Clean Water Land and Legacy Funding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Support streamlining the Flood Hazard Mitigation Program</a:t>
            </a:r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072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CC03E-36DD-2BC8-8909-04CD4E5F8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58528B-6DE8-6694-E34A-16FBF2281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35" y="1586783"/>
            <a:ext cx="11501729" cy="1842217"/>
          </a:xfrm>
        </p:spPr>
        <p:txBody>
          <a:bodyPr>
            <a:normAutofit/>
          </a:bodyPr>
          <a:lstStyle/>
          <a:p>
            <a:pPr algn="ctr"/>
            <a:r>
              <a:rPr lang="en-US" sz="7200" i="1" dirty="0">
                <a:solidFill>
                  <a:schemeClr val="accent1">
                    <a:lumMod val="75000"/>
                  </a:schemeClr>
                </a:solidFill>
              </a:rPr>
              <a:t>Thank 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51A402-33B4-EA15-E419-C1DBA2E82165}"/>
              </a:ext>
            </a:extLst>
          </p:cNvPr>
          <p:cNvGrpSpPr/>
          <p:nvPr/>
        </p:nvGrpSpPr>
        <p:grpSpPr>
          <a:xfrm>
            <a:off x="0" y="6400800"/>
            <a:ext cx="12192000" cy="457200"/>
            <a:chOff x="0" y="6400800"/>
            <a:chExt cx="12192000" cy="457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549D91-BA55-E83E-2843-5CB36A30BC70}"/>
                </a:ext>
              </a:extLst>
            </p:cNvPr>
            <p:cNvSpPr/>
            <p:nvPr/>
          </p:nvSpPr>
          <p:spPr>
            <a:xfrm>
              <a:off x="0" y="6621677"/>
              <a:ext cx="12192000" cy="236323"/>
            </a:xfrm>
            <a:prstGeom prst="rect">
              <a:avLst/>
            </a:prstGeom>
            <a:solidFill>
              <a:srgbClr val="1D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8" name="Picture 7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4A2558B8-65FB-3B89-329C-CD146504B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3417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947549-65D8-CBA7-1FFB-2DC27913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05" y="366511"/>
            <a:ext cx="5440052" cy="123111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Watershed District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DAADF1-AC7A-9C01-FAE5-84E16195107B}"/>
              </a:ext>
            </a:extLst>
          </p:cNvPr>
          <p:cNvGrpSpPr/>
          <p:nvPr/>
        </p:nvGrpSpPr>
        <p:grpSpPr>
          <a:xfrm>
            <a:off x="0" y="6400800"/>
            <a:ext cx="12192000" cy="457200"/>
            <a:chOff x="0" y="6400800"/>
            <a:chExt cx="12192000" cy="457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63E06C-26F5-BC2E-BEFA-38FBFDA323F6}"/>
                </a:ext>
              </a:extLst>
            </p:cNvPr>
            <p:cNvSpPr/>
            <p:nvPr/>
          </p:nvSpPr>
          <p:spPr>
            <a:xfrm>
              <a:off x="0" y="6621677"/>
              <a:ext cx="12192000" cy="236323"/>
            </a:xfrm>
            <a:prstGeom prst="rect">
              <a:avLst/>
            </a:prstGeom>
            <a:solidFill>
              <a:srgbClr val="1D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8" name="Picture 7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202802E8-8EE8-B1A8-17DB-3CEFB9E6F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7BA9F3D-BA3F-DE3A-522E-71BC86A44E5B}"/>
              </a:ext>
            </a:extLst>
          </p:cNvPr>
          <p:cNvSpPr txBox="1"/>
          <p:nvPr/>
        </p:nvSpPr>
        <p:spPr>
          <a:xfrm>
            <a:off x="287513" y="2002873"/>
            <a:ext cx="6187699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Established March 4, 1970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Specifically addressing rising lake levels on Prior Lake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Approximately 42 sq miles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/>
              <a:t>Parts of Prior Lake, Shakopee, Savage, Sand Creek &amp; Spring Lake Townships and Shakopee Mdewakanton Sioux Community</a:t>
            </a:r>
          </a:p>
          <a:p>
            <a:pPr marL="1200150" lvl="2" indent="-285750">
              <a:buFontTx/>
              <a:buChar char="-"/>
            </a:pP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93C298-432E-5EC8-2DA5-7E4F5C72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6134" r="3697" b="2356"/>
          <a:stretch>
            <a:fillRect/>
          </a:stretch>
        </p:blipFill>
        <p:spPr bwMode="auto">
          <a:xfrm>
            <a:off x="6751949" y="-1"/>
            <a:ext cx="5440052" cy="6841238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97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465AC-EAC6-AB6C-19CF-A989C9B2F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70221E-A799-6CA1-8883-DCCED122E448}"/>
              </a:ext>
            </a:extLst>
          </p:cNvPr>
          <p:cNvSpPr/>
          <p:nvPr/>
        </p:nvSpPr>
        <p:spPr>
          <a:xfrm>
            <a:off x="5815583" y="3808429"/>
            <a:ext cx="6376416" cy="3049569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8F163F-CF94-2E5C-6789-538E7DEEC0DE}"/>
              </a:ext>
            </a:extLst>
          </p:cNvPr>
          <p:cNvSpPr/>
          <p:nvPr/>
        </p:nvSpPr>
        <p:spPr>
          <a:xfrm>
            <a:off x="5815584" y="0"/>
            <a:ext cx="6376416" cy="38084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D99AAF-C697-2991-72FA-54C5C0E4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32" y="503418"/>
            <a:ext cx="5440052" cy="97902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Watershed District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E1EBB7-1212-0096-B4EA-9D1CA9D7448D}"/>
              </a:ext>
            </a:extLst>
          </p:cNvPr>
          <p:cNvGrpSpPr/>
          <p:nvPr/>
        </p:nvGrpSpPr>
        <p:grpSpPr>
          <a:xfrm>
            <a:off x="0" y="6400800"/>
            <a:ext cx="12192000" cy="457200"/>
            <a:chOff x="0" y="6400800"/>
            <a:chExt cx="12192000" cy="457200"/>
          </a:xfrm>
          <a:solidFill>
            <a:srgbClr val="1D9ADD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1A909C-E67F-801A-4A3F-788CAE037DAB}"/>
                </a:ext>
              </a:extLst>
            </p:cNvPr>
            <p:cNvSpPr/>
            <p:nvPr/>
          </p:nvSpPr>
          <p:spPr>
            <a:xfrm>
              <a:off x="0" y="6621677"/>
              <a:ext cx="12192000" cy="236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8" name="Picture 7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CDCC0881-700D-9A5B-9735-D333D6832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  <a:grpFill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0AA6657-CDEB-5C42-9CFB-18BDDF372D52}"/>
              </a:ext>
            </a:extLst>
          </p:cNvPr>
          <p:cNvSpPr txBox="1"/>
          <p:nvPr/>
        </p:nvSpPr>
        <p:spPr>
          <a:xfrm>
            <a:off x="375532" y="1703324"/>
            <a:ext cx="5027295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Activities Administered by 5-Person Board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/>
              <a:t>Appointed by Scott County Commissioners </a:t>
            </a:r>
          </a:p>
          <a:p>
            <a:pPr marL="742950" lvl="1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Includes Prior Lake Outlet Channel (PLOC – Memorandum Of Agreement)</a:t>
            </a:r>
          </a:p>
          <a:p>
            <a:r>
              <a:rPr lang="en-US" sz="3200" dirty="0"/>
              <a:t>Activities Carried out by 6 District Staff</a:t>
            </a:r>
            <a:endParaRPr lang="en-US" sz="2400" dirty="0"/>
          </a:p>
        </p:txBody>
      </p:sp>
      <p:pic>
        <p:nvPicPr>
          <p:cNvPr id="2050" name="Picture 2" descr="Christian Morkenberg">
            <a:extLst>
              <a:ext uri="{FF2B5EF4-FFF2-40B4-BE49-F238E27FC236}">
                <a16:creationId xmlns:a16="http://schemas.microsoft.com/office/drawing/2014/main" id="{625CAA75-7C7C-994B-55EF-78BC0A18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16" y="1999983"/>
            <a:ext cx="1744700" cy="166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uce Loney">
            <a:extLst>
              <a:ext uri="{FF2B5EF4-FFF2-40B4-BE49-F238E27FC236}">
                <a16:creationId xmlns:a16="http://schemas.microsoft.com/office/drawing/2014/main" id="{F542DC2A-4AF2-A502-471A-C26CA065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83" y="128116"/>
            <a:ext cx="1743079" cy="166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ank Boyles">
            <a:extLst>
              <a:ext uri="{FF2B5EF4-FFF2-40B4-BE49-F238E27FC236}">
                <a16:creationId xmlns:a16="http://schemas.microsoft.com/office/drawing/2014/main" id="{F0F6F0DB-503F-7DD3-7EAF-D2C78665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677" y="115786"/>
            <a:ext cx="1743079" cy="166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tt Tofanelli">
            <a:extLst>
              <a:ext uri="{FF2B5EF4-FFF2-40B4-BE49-F238E27FC236}">
                <a16:creationId xmlns:a16="http://schemas.microsoft.com/office/drawing/2014/main" id="{BDAC449E-1DD0-5312-4AF7-6309BC742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372" y="115786"/>
            <a:ext cx="1743079" cy="166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en Burnett">
            <a:extLst>
              <a:ext uri="{FF2B5EF4-FFF2-40B4-BE49-F238E27FC236}">
                <a16:creationId xmlns:a16="http://schemas.microsoft.com/office/drawing/2014/main" id="{5C71D455-1430-217A-D5E8-C3D8E468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832" y="1999826"/>
            <a:ext cx="1743080" cy="166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Jeff Anderson">
            <a:extLst>
              <a:ext uri="{FF2B5EF4-FFF2-40B4-BE49-F238E27FC236}">
                <a16:creationId xmlns:a16="http://schemas.microsoft.com/office/drawing/2014/main" id="{B9B90E7A-D1AC-2F28-041E-FEDED3C5E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09" y="3913014"/>
            <a:ext cx="1490480" cy="140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Emily Dick">
            <a:extLst>
              <a:ext uri="{FF2B5EF4-FFF2-40B4-BE49-F238E27FC236}">
                <a16:creationId xmlns:a16="http://schemas.microsoft.com/office/drawing/2014/main" id="{B962868B-68F3-65F9-A010-A640AFF9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413" y="3924215"/>
            <a:ext cx="1421655" cy="13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atty Dronen">
            <a:extLst>
              <a:ext uri="{FF2B5EF4-FFF2-40B4-BE49-F238E27FC236}">
                <a16:creationId xmlns:a16="http://schemas.microsoft.com/office/drawing/2014/main" id="{9FAA4FB0-8816-0FAE-F79A-25F3BF84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92" y="3906218"/>
            <a:ext cx="1490481" cy="139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Josie Giese">
            <a:extLst>
              <a:ext uri="{FF2B5EF4-FFF2-40B4-BE49-F238E27FC236}">
                <a16:creationId xmlns:a16="http://schemas.microsoft.com/office/drawing/2014/main" id="{C28B7E8B-7664-847B-E1BD-DA16C8AD7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b="-1"/>
          <a:stretch/>
        </p:blipFill>
        <p:spPr bwMode="auto">
          <a:xfrm>
            <a:off x="6695721" y="5400107"/>
            <a:ext cx="1456068" cy="137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Zach Nagel">
            <a:extLst>
              <a:ext uri="{FF2B5EF4-FFF2-40B4-BE49-F238E27FC236}">
                <a16:creationId xmlns:a16="http://schemas.microsoft.com/office/drawing/2014/main" id="{5AA169E4-4CEB-F968-7834-214FC0A5D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/>
          <a:stretch/>
        </p:blipFill>
        <p:spPr bwMode="auto">
          <a:xfrm>
            <a:off x="8360412" y="5392637"/>
            <a:ext cx="1421655" cy="13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Danielle Studer">
            <a:extLst>
              <a:ext uri="{FF2B5EF4-FFF2-40B4-BE49-F238E27FC236}">
                <a16:creationId xmlns:a16="http://schemas.microsoft.com/office/drawing/2014/main" id="{1F989A37-57D0-109B-CD4A-6F6A11D7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675" y="5400107"/>
            <a:ext cx="1458513" cy="13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60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5535F-727C-15BE-CF9C-983A152EC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74B55-4B89-124E-9687-2208CAA7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64012" y="6634876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6DD1B487-36FD-4CED-B07A-1A81FC6540B1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1/21/2025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3C05F-6251-C0AB-5E93-3FEBC200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068" y="6535657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53" name="Content Placeholder 2">
            <a:extLst>
              <a:ext uri="{FF2B5EF4-FFF2-40B4-BE49-F238E27FC236}">
                <a16:creationId xmlns:a16="http://schemas.microsoft.com/office/drawing/2014/main" id="{AF3003AF-2273-5C46-3EE5-77D5FE7BA4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817005"/>
              </p:ext>
            </p:extLst>
          </p:nvPr>
        </p:nvGraphicFramePr>
        <p:xfrm>
          <a:off x="563126" y="1112625"/>
          <a:ext cx="6333858" cy="5538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A87E6D32-9704-15AC-8DB1-16578A529BF8}"/>
              </a:ext>
            </a:extLst>
          </p:cNvPr>
          <p:cNvGrpSpPr/>
          <p:nvPr/>
        </p:nvGrpSpPr>
        <p:grpSpPr>
          <a:xfrm>
            <a:off x="0" y="6405357"/>
            <a:ext cx="12221244" cy="457200"/>
            <a:chOff x="0" y="6400800"/>
            <a:chExt cx="12221244" cy="457200"/>
          </a:xfrm>
          <a:solidFill>
            <a:srgbClr val="1D9ADD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8946B3-98DB-CD6C-82DB-37EF733B3308}"/>
                </a:ext>
              </a:extLst>
            </p:cNvPr>
            <p:cNvSpPr/>
            <p:nvPr/>
          </p:nvSpPr>
          <p:spPr>
            <a:xfrm>
              <a:off x="0" y="6621677"/>
              <a:ext cx="12221244" cy="236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11" name="Picture 10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039FE5BE-298E-04E4-6549-0BEE1C67C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  <a:grpFill/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3BD714-7364-85A1-6323-263F4DA84B0C}"/>
              </a:ext>
            </a:extLst>
          </p:cNvPr>
          <p:cNvSpPr txBox="1"/>
          <p:nvPr/>
        </p:nvSpPr>
        <p:spPr>
          <a:xfrm>
            <a:off x="427085" y="5462624"/>
            <a:ext cx="6320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228600">
              <a:buSzPct val="120000"/>
              <a:buFont typeface="Arial" panose="020B0604020202020204" pitchFamily="34" charset="0"/>
              <a:buChar char="•"/>
            </a:pPr>
            <a:r>
              <a:rPr lang="en-US" sz="2200" dirty="0"/>
              <a:t>Scott Soil &amp; Water Conservation District</a:t>
            </a:r>
          </a:p>
          <a:p>
            <a:pPr marL="228600" lvl="0" indent="22860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200" dirty="0"/>
              <a:t>Citizens Advisory Committee (CAC)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97BFFBC-D963-1EC5-0193-C6A79E542C48}"/>
              </a:ext>
            </a:extLst>
          </p:cNvPr>
          <p:cNvSpPr txBox="1">
            <a:spLocks/>
          </p:cNvSpPr>
          <p:nvPr/>
        </p:nvSpPr>
        <p:spPr>
          <a:xfrm>
            <a:off x="125476" y="46832"/>
            <a:ext cx="6511773" cy="108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Management Priorities</a:t>
            </a:r>
          </a:p>
        </p:txBody>
      </p:sp>
      <p:pic>
        <p:nvPicPr>
          <p:cNvPr id="18" name="Picture 17" descr="A close-up of flowers by a lake&#10;&#10;Description automatically generated">
            <a:extLst>
              <a:ext uri="{FF2B5EF4-FFF2-40B4-BE49-F238E27FC236}">
                <a16:creationId xmlns:a16="http://schemas.microsoft.com/office/drawing/2014/main" id="{8BDAA288-B206-0096-AF2C-9F0055E7E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46" y="796104"/>
            <a:ext cx="3614828" cy="46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9BFE8-176F-A0C4-6EE6-52CA1B5A5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65E0D1-735C-3C1B-D099-7C5A32E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529"/>
            <a:ext cx="5440052" cy="97902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District Activities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792678-4098-7917-ECBC-E58E53412428}"/>
              </a:ext>
            </a:extLst>
          </p:cNvPr>
          <p:cNvGrpSpPr/>
          <p:nvPr/>
        </p:nvGrpSpPr>
        <p:grpSpPr>
          <a:xfrm>
            <a:off x="0" y="6400800"/>
            <a:ext cx="12192000" cy="457200"/>
            <a:chOff x="0" y="6400800"/>
            <a:chExt cx="12192000" cy="457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5D0E34-D43E-9731-4A21-C784120A8F3D}"/>
                </a:ext>
              </a:extLst>
            </p:cNvPr>
            <p:cNvSpPr/>
            <p:nvPr/>
          </p:nvSpPr>
          <p:spPr>
            <a:xfrm>
              <a:off x="0" y="6621677"/>
              <a:ext cx="12192000" cy="236323"/>
            </a:xfrm>
            <a:prstGeom prst="rect">
              <a:avLst/>
            </a:prstGeom>
            <a:solidFill>
              <a:srgbClr val="1D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8" name="Picture 7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4C55B4A0-8F5E-A737-FFC7-A6438FAAD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17023A-894C-F7FE-894F-4C8C41C5FB88}"/>
              </a:ext>
            </a:extLst>
          </p:cNvPr>
          <p:cNvSpPr txBox="1"/>
          <p:nvPr/>
        </p:nvSpPr>
        <p:spPr>
          <a:xfrm>
            <a:off x="209789" y="1575022"/>
            <a:ext cx="61876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Prior Lake Outlet: Pipe Lining</a:t>
            </a:r>
          </a:p>
          <a:p>
            <a:pPr lvl="2"/>
            <a:endParaRPr lang="en-US" sz="2400" dirty="0"/>
          </a:p>
        </p:txBody>
      </p:sp>
      <p:pic>
        <p:nvPicPr>
          <p:cNvPr id="6" name="Picture 5" descr="A map with black outline&#10;&#10;Description automatically generated">
            <a:extLst>
              <a:ext uri="{FF2B5EF4-FFF2-40B4-BE49-F238E27FC236}">
                <a16:creationId xmlns:a16="http://schemas.microsoft.com/office/drawing/2014/main" id="{84E192DA-CCAE-B3DE-E9E9-209BEEE1D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2294" r="3059" b="9534"/>
          <a:stretch/>
        </p:blipFill>
        <p:spPr>
          <a:xfrm>
            <a:off x="6607277" y="5611"/>
            <a:ext cx="5584723" cy="68637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B5A5DE9-41D1-485A-6DD3-C4C2BC5EED12}"/>
              </a:ext>
            </a:extLst>
          </p:cNvPr>
          <p:cNvSpPr/>
          <p:nvPr/>
        </p:nvSpPr>
        <p:spPr>
          <a:xfrm rot="3600000">
            <a:off x="9587877" y="2242523"/>
            <a:ext cx="964197" cy="56045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</a:endParaRPr>
          </a:p>
        </p:txBody>
      </p:sp>
      <p:pic>
        <p:nvPicPr>
          <p:cNvPr id="2" name="Picture 1" descr="A close-up of a pipe&#10;&#10;Description automatically generated">
            <a:extLst>
              <a:ext uri="{FF2B5EF4-FFF2-40B4-BE49-F238E27FC236}">
                <a16:creationId xmlns:a16="http://schemas.microsoft.com/office/drawing/2014/main" id="{D6684ADC-FA33-D254-E253-8793E88607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6"/>
          <a:stretch/>
        </p:blipFill>
        <p:spPr>
          <a:xfrm>
            <a:off x="512746" y="2300547"/>
            <a:ext cx="4851163" cy="391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834DB-CBCA-A66F-18ED-B1EC2E88D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16E191-7B46-B585-8980-040D4AB6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4086"/>
            <a:ext cx="5440052" cy="97902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District Activities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E2E816-88AE-CC37-D30B-C76A932B7B44}"/>
              </a:ext>
            </a:extLst>
          </p:cNvPr>
          <p:cNvGrpSpPr/>
          <p:nvPr/>
        </p:nvGrpSpPr>
        <p:grpSpPr>
          <a:xfrm>
            <a:off x="0" y="6400800"/>
            <a:ext cx="12192000" cy="457200"/>
            <a:chOff x="0" y="6400800"/>
            <a:chExt cx="12192000" cy="457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92DC98-8FF6-8A41-F4EE-395AF48FEA3F}"/>
                </a:ext>
              </a:extLst>
            </p:cNvPr>
            <p:cNvSpPr/>
            <p:nvPr/>
          </p:nvSpPr>
          <p:spPr>
            <a:xfrm>
              <a:off x="0" y="6621677"/>
              <a:ext cx="12192000" cy="236323"/>
            </a:xfrm>
            <a:prstGeom prst="rect">
              <a:avLst/>
            </a:prstGeom>
            <a:solidFill>
              <a:srgbClr val="1D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8" name="Picture 7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233FDCC1-D02B-D5C5-4163-6AFCD8C1B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6F5615B-608D-5394-8A9D-2E4DD7B9B260}"/>
              </a:ext>
            </a:extLst>
          </p:cNvPr>
          <p:cNvSpPr txBox="1"/>
          <p:nvPr/>
        </p:nvSpPr>
        <p:spPr>
          <a:xfrm>
            <a:off x="230861" y="1594913"/>
            <a:ext cx="5584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Swamp Lake Iron Enhanced Sand Filter</a:t>
            </a:r>
          </a:p>
        </p:txBody>
      </p:sp>
      <p:pic>
        <p:nvPicPr>
          <p:cNvPr id="6" name="Picture 5" descr="A map with black outline&#10;&#10;Description automatically generated">
            <a:extLst>
              <a:ext uri="{FF2B5EF4-FFF2-40B4-BE49-F238E27FC236}">
                <a16:creationId xmlns:a16="http://schemas.microsoft.com/office/drawing/2014/main" id="{AE9A6667-92E7-2E54-1FED-398497E0D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2294" r="3059" b="9534"/>
          <a:stretch/>
        </p:blipFill>
        <p:spPr>
          <a:xfrm>
            <a:off x="6607277" y="5611"/>
            <a:ext cx="5584723" cy="68637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BD8E40-9EDB-19DC-B815-FF0BD1079F04}"/>
              </a:ext>
            </a:extLst>
          </p:cNvPr>
          <p:cNvSpPr/>
          <p:nvPr/>
        </p:nvSpPr>
        <p:spPr>
          <a:xfrm>
            <a:off x="7200900" y="4629150"/>
            <a:ext cx="6667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8BAC70-06DC-DFA6-8CB6-FC91A8CD3D19}"/>
              </a:ext>
            </a:extLst>
          </p:cNvPr>
          <p:cNvSpPr txBox="1"/>
          <p:nvPr/>
        </p:nvSpPr>
        <p:spPr>
          <a:xfrm>
            <a:off x="7617660" y="4482584"/>
            <a:ext cx="193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Swamp Lake IESF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880827-D393-0DE7-EFE9-D81D619B2194}"/>
              </a:ext>
            </a:extLst>
          </p:cNvPr>
          <p:cNvCxnSpPr>
            <a:cxnSpLocks/>
          </p:cNvCxnSpPr>
          <p:nvPr/>
        </p:nvCxnSpPr>
        <p:spPr>
          <a:xfrm flipH="1">
            <a:off x="7349706" y="4667250"/>
            <a:ext cx="2743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print of a plane&#10;&#10;Description automatically generated">
            <a:extLst>
              <a:ext uri="{FF2B5EF4-FFF2-40B4-BE49-F238E27FC236}">
                <a16:creationId xmlns:a16="http://schemas.microsoft.com/office/drawing/2014/main" id="{2ADE80BB-D034-C2E1-5F2D-89C67A7CC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5274" r="5402" b="37248"/>
          <a:stretch/>
        </p:blipFill>
        <p:spPr>
          <a:xfrm>
            <a:off x="315794" y="2930173"/>
            <a:ext cx="6081694" cy="251246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71A8B64-7C8F-18B5-52DA-B16057C29289}"/>
              </a:ext>
            </a:extLst>
          </p:cNvPr>
          <p:cNvSpPr/>
          <p:nvPr/>
        </p:nvSpPr>
        <p:spPr>
          <a:xfrm>
            <a:off x="1558744" y="3350355"/>
            <a:ext cx="4827843" cy="1643311"/>
          </a:xfrm>
          <a:custGeom>
            <a:avLst/>
            <a:gdLst>
              <a:gd name="connsiteX0" fmla="*/ 0 w 4827843"/>
              <a:gd name="connsiteY0" fmla="*/ 1036870 h 1643311"/>
              <a:gd name="connsiteX1" fmla="*/ 1236572 w 4827843"/>
              <a:gd name="connsiteY1" fmla="*/ 84567 h 1643311"/>
              <a:gd name="connsiteX2" fmla="*/ 1928294 w 4827843"/>
              <a:gd name="connsiteY2" fmla="*/ 94043 h 1643311"/>
              <a:gd name="connsiteX3" fmla="*/ 3240672 w 4827843"/>
              <a:gd name="connsiteY3" fmla="*/ 501496 h 1643311"/>
              <a:gd name="connsiteX4" fmla="*/ 3638649 w 4827843"/>
              <a:gd name="connsiteY4" fmla="*/ 719436 h 1643311"/>
              <a:gd name="connsiteX5" fmla="*/ 4827843 w 4827843"/>
              <a:gd name="connsiteY5" fmla="*/ 1643311 h 164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7843" h="1643311">
                <a:moveTo>
                  <a:pt x="0" y="1036870"/>
                </a:moveTo>
                <a:cubicBezTo>
                  <a:pt x="457595" y="639287"/>
                  <a:pt x="915190" y="241705"/>
                  <a:pt x="1236572" y="84567"/>
                </a:cubicBezTo>
                <a:cubicBezTo>
                  <a:pt x="1557954" y="-72571"/>
                  <a:pt x="1594277" y="24555"/>
                  <a:pt x="1928294" y="94043"/>
                </a:cubicBezTo>
                <a:cubicBezTo>
                  <a:pt x="2262311" y="163531"/>
                  <a:pt x="2955613" y="397264"/>
                  <a:pt x="3240672" y="501496"/>
                </a:cubicBezTo>
                <a:cubicBezTo>
                  <a:pt x="3525731" y="605728"/>
                  <a:pt x="3374121" y="529133"/>
                  <a:pt x="3638649" y="719436"/>
                </a:cubicBezTo>
                <a:cubicBezTo>
                  <a:pt x="3903178" y="909738"/>
                  <a:pt x="4365510" y="1276524"/>
                  <a:pt x="4827843" y="1643311"/>
                </a:cubicBezTo>
              </a:path>
            </a:pathLst>
          </a:cu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9F2A011-F548-E2A9-041E-B294E9EB8260}"/>
              </a:ext>
            </a:extLst>
          </p:cNvPr>
          <p:cNvSpPr/>
          <p:nvPr/>
        </p:nvSpPr>
        <p:spPr>
          <a:xfrm>
            <a:off x="2259942" y="3610223"/>
            <a:ext cx="2529998" cy="696538"/>
          </a:xfrm>
          <a:custGeom>
            <a:avLst/>
            <a:gdLst>
              <a:gd name="connsiteX0" fmla="*/ 18951 w 2529998"/>
              <a:gd name="connsiteY0" fmla="*/ 459569 h 720149"/>
              <a:gd name="connsiteX1" fmla="*/ 682247 w 2529998"/>
              <a:gd name="connsiteY1" fmla="*/ 33165 h 720149"/>
              <a:gd name="connsiteX2" fmla="*/ 791217 w 2529998"/>
              <a:gd name="connsiteY2" fmla="*/ 0 h 720149"/>
              <a:gd name="connsiteX3" fmla="*/ 914400 w 2529998"/>
              <a:gd name="connsiteY3" fmla="*/ 9475 h 720149"/>
              <a:gd name="connsiteX4" fmla="*/ 1004419 w 2529998"/>
              <a:gd name="connsiteY4" fmla="*/ 52116 h 720149"/>
              <a:gd name="connsiteX5" fmla="*/ 2449455 w 2529998"/>
              <a:gd name="connsiteY5" fmla="*/ 506947 h 720149"/>
              <a:gd name="connsiteX6" fmla="*/ 2529998 w 2529998"/>
              <a:gd name="connsiteY6" fmla="*/ 691722 h 720149"/>
              <a:gd name="connsiteX7" fmla="*/ 0 w 2529998"/>
              <a:gd name="connsiteY7" fmla="*/ 720149 h 720149"/>
              <a:gd name="connsiteX8" fmla="*/ 18951 w 2529998"/>
              <a:gd name="connsiteY8" fmla="*/ 459569 h 72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9998" h="720149">
                <a:moveTo>
                  <a:pt x="18951" y="459569"/>
                </a:moveTo>
                <a:lnTo>
                  <a:pt x="682247" y="33165"/>
                </a:lnTo>
                <a:lnTo>
                  <a:pt x="791217" y="0"/>
                </a:lnTo>
                <a:lnTo>
                  <a:pt x="914400" y="9475"/>
                </a:lnTo>
                <a:lnTo>
                  <a:pt x="1004419" y="52116"/>
                </a:lnTo>
                <a:lnTo>
                  <a:pt x="2449455" y="506947"/>
                </a:lnTo>
                <a:lnTo>
                  <a:pt x="2529998" y="691722"/>
                </a:lnTo>
                <a:lnTo>
                  <a:pt x="0" y="720149"/>
                </a:lnTo>
                <a:lnTo>
                  <a:pt x="18951" y="4595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2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44410A-9909-9100-649A-795971E7849C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2167797" y="3938611"/>
            <a:ext cx="111096" cy="1161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556E15-62FE-FD72-163F-9A9F808BEBBE}"/>
              </a:ext>
            </a:extLst>
          </p:cNvPr>
          <p:cNvCxnSpPr>
            <a:cxnSpLocks/>
          </p:cNvCxnSpPr>
          <p:nvPr/>
        </p:nvCxnSpPr>
        <p:spPr>
          <a:xfrm flipV="1">
            <a:off x="4628747" y="3862782"/>
            <a:ext cx="68147" cy="2075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0816A-0D3C-A683-BE76-3E07053B9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BC0E1C-5026-15C4-642F-8640F135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9812"/>
            <a:ext cx="5440052" cy="97902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District Activities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6B0D52-7924-06AF-C394-CCF370879417}"/>
              </a:ext>
            </a:extLst>
          </p:cNvPr>
          <p:cNvGrpSpPr/>
          <p:nvPr/>
        </p:nvGrpSpPr>
        <p:grpSpPr>
          <a:xfrm>
            <a:off x="0" y="6400800"/>
            <a:ext cx="12192000" cy="457200"/>
            <a:chOff x="0" y="6400800"/>
            <a:chExt cx="12192000" cy="457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165E4A-31DA-D4DB-19AD-70F44A81BE8C}"/>
                </a:ext>
              </a:extLst>
            </p:cNvPr>
            <p:cNvSpPr/>
            <p:nvPr/>
          </p:nvSpPr>
          <p:spPr>
            <a:xfrm>
              <a:off x="0" y="6621677"/>
              <a:ext cx="12192000" cy="236323"/>
            </a:xfrm>
            <a:prstGeom prst="rect">
              <a:avLst/>
            </a:prstGeom>
            <a:solidFill>
              <a:srgbClr val="1D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8" name="Picture 7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AF55DE07-5EA7-C682-F100-F3CD294D6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F34D004-4C0F-BC53-E627-A5F80B56E8AF}"/>
              </a:ext>
            </a:extLst>
          </p:cNvPr>
          <p:cNvSpPr txBox="1"/>
          <p:nvPr/>
        </p:nvSpPr>
        <p:spPr>
          <a:xfrm>
            <a:off x="209789" y="1373117"/>
            <a:ext cx="3288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Ferric Chloride Facility Update</a:t>
            </a:r>
          </a:p>
          <a:p>
            <a:pPr lvl="2"/>
            <a:endParaRPr lang="en-US" sz="2400" dirty="0"/>
          </a:p>
        </p:txBody>
      </p:sp>
      <p:pic>
        <p:nvPicPr>
          <p:cNvPr id="6" name="Picture 5" descr="A map with black outline&#10;&#10;Description automatically generated">
            <a:extLst>
              <a:ext uri="{FF2B5EF4-FFF2-40B4-BE49-F238E27FC236}">
                <a16:creationId xmlns:a16="http://schemas.microsoft.com/office/drawing/2014/main" id="{3B4FEF74-09D9-00A5-F6BE-E51D13C2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2294" r="3059" b="9534"/>
          <a:stretch/>
        </p:blipFill>
        <p:spPr>
          <a:xfrm>
            <a:off x="6607277" y="5611"/>
            <a:ext cx="5584723" cy="68637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4BF1DE-D529-E12B-3253-BAE01417C5DB}"/>
              </a:ext>
            </a:extLst>
          </p:cNvPr>
          <p:cNvSpPr/>
          <p:nvPr/>
        </p:nvSpPr>
        <p:spPr>
          <a:xfrm>
            <a:off x="7200900" y="4629150"/>
            <a:ext cx="6667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20407D-5B35-3124-DF6F-791FE0FD6949}"/>
              </a:ext>
            </a:extLst>
          </p:cNvPr>
          <p:cNvSpPr txBox="1"/>
          <p:nvPr/>
        </p:nvSpPr>
        <p:spPr>
          <a:xfrm>
            <a:off x="8871366" y="4019306"/>
            <a:ext cx="1450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FeCl</a:t>
            </a:r>
            <a:r>
              <a:rPr lang="en-US" dirty="0"/>
              <a:t> Facility </a:t>
            </a:r>
          </a:p>
          <a:p>
            <a:r>
              <a:rPr lang="en-US" dirty="0"/>
              <a:t>Updates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EDC26C-8C3A-A9C9-4BE7-3C72F63FAB12}"/>
              </a:ext>
            </a:extLst>
          </p:cNvPr>
          <p:cNvCxnSpPr>
            <a:cxnSpLocks/>
          </p:cNvCxnSpPr>
          <p:nvPr/>
        </p:nvCxnSpPr>
        <p:spPr>
          <a:xfrm flipH="1">
            <a:off x="8637918" y="4175544"/>
            <a:ext cx="2743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F70C490-0058-7322-0BB0-46BF76B879BD}"/>
              </a:ext>
            </a:extLst>
          </p:cNvPr>
          <p:cNvSpPr/>
          <p:nvPr/>
        </p:nvSpPr>
        <p:spPr>
          <a:xfrm>
            <a:off x="8489162" y="4137444"/>
            <a:ext cx="6667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nowy road with trees and grass&#10;&#10;Description automatically generated with medium confidence">
            <a:extLst>
              <a:ext uri="{FF2B5EF4-FFF2-40B4-BE49-F238E27FC236}">
                <a16:creationId xmlns:a16="http://schemas.microsoft.com/office/drawing/2014/main" id="{D7040D42-9434-0660-3545-9787B048E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2" t="7391" r="35688" b="58261"/>
          <a:stretch/>
        </p:blipFill>
        <p:spPr>
          <a:xfrm>
            <a:off x="528604" y="3931103"/>
            <a:ext cx="4651513" cy="2355574"/>
          </a:xfrm>
          <a:prstGeom prst="rect">
            <a:avLst/>
          </a:prstGeom>
        </p:spPr>
      </p:pic>
      <p:pic>
        <p:nvPicPr>
          <p:cNvPr id="15" name="Picture 14" descr="A close-up of a white tank&#10;&#10;Description automatically generated">
            <a:extLst>
              <a:ext uri="{FF2B5EF4-FFF2-40B4-BE49-F238E27FC236}">
                <a16:creationId xmlns:a16="http://schemas.microsoft.com/office/drawing/2014/main" id="{AEC4A050-2328-62CF-E1D2-3D3A56C69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t="1304" b="18985"/>
          <a:stretch/>
        </p:blipFill>
        <p:spPr>
          <a:xfrm>
            <a:off x="3498574" y="1286467"/>
            <a:ext cx="3623134" cy="253419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C73C083-2496-F734-67DA-4207F1A684AE}"/>
              </a:ext>
            </a:extLst>
          </p:cNvPr>
          <p:cNvSpPr/>
          <p:nvPr/>
        </p:nvSpPr>
        <p:spPr>
          <a:xfrm>
            <a:off x="3668454" y="4822851"/>
            <a:ext cx="795131" cy="8208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35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A01FC-D990-01C8-D218-441282B6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92560B-91EB-9A5E-747D-3A04FE15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022"/>
            <a:ext cx="5440052" cy="97902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District Activities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4EDD97-E423-9CB2-9DC1-35E733BCACAF}"/>
              </a:ext>
            </a:extLst>
          </p:cNvPr>
          <p:cNvGrpSpPr/>
          <p:nvPr/>
        </p:nvGrpSpPr>
        <p:grpSpPr>
          <a:xfrm>
            <a:off x="0" y="6400800"/>
            <a:ext cx="12192000" cy="457200"/>
            <a:chOff x="0" y="6400800"/>
            <a:chExt cx="12192000" cy="457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3EB0E9-8AF8-29C3-54F9-BEE27A1D6DC2}"/>
                </a:ext>
              </a:extLst>
            </p:cNvPr>
            <p:cNvSpPr/>
            <p:nvPr/>
          </p:nvSpPr>
          <p:spPr>
            <a:xfrm>
              <a:off x="0" y="6621677"/>
              <a:ext cx="12192000" cy="236323"/>
            </a:xfrm>
            <a:prstGeom prst="rect">
              <a:avLst/>
            </a:prstGeom>
            <a:solidFill>
              <a:srgbClr val="1D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8" name="Picture 7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85354EB1-C412-D9EF-D639-53CDCB17D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173D16-66DC-6700-AB81-D69C7B21E0BD}"/>
              </a:ext>
            </a:extLst>
          </p:cNvPr>
          <p:cNvSpPr txBox="1"/>
          <p:nvPr/>
        </p:nvSpPr>
        <p:spPr>
          <a:xfrm>
            <a:off x="244387" y="1097652"/>
            <a:ext cx="5195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Upper Prior Lake: Carp Population Reduction</a:t>
            </a:r>
          </a:p>
          <a:p>
            <a:pPr lvl="2"/>
            <a:endParaRPr lang="en-US" sz="2400" dirty="0"/>
          </a:p>
        </p:txBody>
      </p:sp>
      <p:pic>
        <p:nvPicPr>
          <p:cNvPr id="6" name="Picture 5" descr="A map with black outline&#10;&#10;Description automatically generated">
            <a:extLst>
              <a:ext uri="{FF2B5EF4-FFF2-40B4-BE49-F238E27FC236}">
                <a16:creationId xmlns:a16="http://schemas.microsoft.com/office/drawing/2014/main" id="{A0F4DC8B-C6A7-FB29-1A15-7949D5753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2294" r="3059" b="9534"/>
          <a:stretch/>
        </p:blipFill>
        <p:spPr>
          <a:xfrm>
            <a:off x="6607277" y="5611"/>
            <a:ext cx="5584723" cy="68637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0D83EA5-71F5-C6AA-C568-0013384D4F66}"/>
              </a:ext>
            </a:extLst>
          </p:cNvPr>
          <p:cNvSpPr/>
          <p:nvPr/>
        </p:nvSpPr>
        <p:spPr>
          <a:xfrm>
            <a:off x="7200900" y="4629150"/>
            <a:ext cx="6667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403CE7-7320-6C53-E8DA-CC6F7C6F54B7}"/>
              </a:ext>
            </a:extLst>
          </p:cNvPr>
          <p:cNvSpPr txBox="1"/>
          <p:nvPr/>
        </p:nvSpPr>
        <p:spPr>
          <a:xfrm>
            <a:off x="9095653" y="2938128"/>
            <a:ext cx="120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Carp </a:t>
            </a:r>
          </a:p>
          <a:p>
            <a:r>
              <a:rPr lang="en-US" dirty="0"/>
              <a:t>Reduction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32B5FE-6D60-3F5D-B2BD-C64D01E8FC8D}"/>
              </a:ext>
            </a:extLst>
          </p:cNvPr>
          <p:cNvSpPr/>
          <p:nvPr/>
        </p:nvSpPr>
        <p:spPr>
          <a:xfrm>
            <a:off x="8489162" y="4137444"/>
            <a:ext cx="6667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818CC5-3BC5-EA16-21B8-3FB5B5CD2428}"/>
              </a:ext>
            </a:extLst>
          </p:cNvPr>
          <p:cNvSpPr/>
          <p:nvPr/>
        </p:nvSpPr>
        <p:spPr>
          <a:xfrm>
            <a:off x="9766516" y="3098698"/>
            <a:ext cx="6667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F041721-D842-1005-AC38-780007D4D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4" r="4337" b="5017"/>
          <a:stretch/>
        </p:blipFill>
        <p:spPr>
          <a:xfrm>
            <a:off x="684779" y="2104502"/>
            <a:ext cx="4309541" cy="412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3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C1CD7-6ABB-A2F1-C1AD-57B89F2C8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6E195B-171E-0F5D-D497-05C3A0820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3471"/>
            <a:ext cx="5440052" cy="97902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District Activities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5055EC-FCEF-BED2-7234-3F1824051461}"/>
              </a:ext>
            </a:extLst>
          </p:cNvPr>
          <p:cNvGrpSpPr/>
          <p:nvPr/>
        </p:nvGrpSpPr>
        <p:grpSpPr>
          <a:xfrm>
            <a:off x="0" y="6400800"/>
            <a:ext cx="12192000" cy="457200"/>
            <a:chOff x="0" y="6400800"/>
            <a:chExt cx="12192000" cy="457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84005D-A7CB-CA85-D225-52409CE135BC}"/>
                </a:ext>
              </a:extLst>
            </p:cNvPr>
            <p:cNvSpPr/>
            <p:nvPr/>
          </p:nvSpPr>
          <p:spPr>
            <a:xfrm>
              <a:off x="0" y="6621677"/>
              <a:ext cx="12192000" cy="236323"/>
            </a:xfrm>
            <a:prstGeom prst="rect">
              <a:avLst/>
            </a:prstGeom>
            <a:solidFill>
              <a:srgbClr val="1D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FFFF"/>
                </a:highlight>
              </a:endParaRPr>
            </a:p>
          </p:txBody>
        </p:sp>
        <p:pic>
          <p:nvPicPr>
            <p:cNvPr id="8" name="Picture 7" descr="A blue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1DB21F42-A142-B36E-F8BD-9DD8BC877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"/>
            <a:stretch/>
          </p:blipFill>
          <p:spPr>
            <a:xfrm>
              <a:off x="1" y="6400800"/>
              <a:ext cx="3381362" cy="45719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977877E-9F0D-CD1A-480A-27E793EC59DD}"/>
              </a:ext>
            </a:extLst>
          </p:cNvPr>
          <p:cNvSpPr txBox="1"/>
          <p:nvPr/>
        </p:nvSpPr>
        <p:spPr>
          <a:xfrm>
            <a:off x="201283" y="1543516"/>
            <a:ext cx="640599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Buck Stream Stabilization</a:t>
            </a:r>
          </a:p>
          <a:p>
            <a:pPr lvl="2"/>
            <a:endParaRPr lang="en-US" sz="2400" dirty="0"/>
          </a:p>
        </p:txBody>
      </p:sp>
      <p:pic>
        <p:nvPicPr>
          <p:cNvPr id="6" name="Picture 5" descr="A map with black outline&#10;&#10;Description automatically generated">
            <a:extLst>
              <a:ext uri="{FF2B5EF4-FFF2-40B4-BE49-F238E27FC236}">
                <a16:creationId xmlns:a16="http://schemas.microsoft.com/office/drawing/2014/main" id="{70B742C0-6332-2FFC-1136-4FEC772C8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2294" r="3059" b="9534"/>
          <a:stretch/>
        </p:blipFill>
        <p:spPr>
          <a:xfrm>
            <a:off x="6607277" y="5611"/>
            <a:ext cx="5584723" cy="68637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64379CE-106C-E95E-674F-E46C889F1D74}"/>
              </a:ext>
            </a:extLst>
          </p:cNvPr>
          <p:cNvSpPr/>
          <p:nvPr/>
        </p:nvSpPr>
        <p:spPr>
          <a:xfrm>
            <a:off x="7200900" y="4629150"/>
            <a:ext cx="6667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ADA2D-F6A6-B93C-7E5D-B099D0BEF05C}"/>
              </a:ext>
            </a:extLst>
          </p:cNvPr>
          <p:cNvSpPr txBox="1"/>
          <p:nvPr/>
        </p:nvSpPr>
        <p:spPr>
          <a:xfrm>
            <a:off x="7738759" y="4554669"/>
            <a:ext cx="1454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Buck Stream</a:t>
            </a:r>
          </a:p>
          <a:p>
            <a:r>
              <a:rPr lang="en-US" dirty="0"/>
              <a:t>Stabilization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AAD5DB-4D7E-B6C0-164C-251468F946C9}"/>
              </a:ext>
            </a:extLst>
          </p:cNvPr>
          <p:cNvCxnSpPr>
            <a:cxnSpLocks/>
          </p:cNvCxnSpPr>
          <p:nvPr/>
        </p:nvCxnSpPr>
        <p:spPr>
          <a:xfrm flipV="1">
            <a:off x="9107326" y="4582103"/>
            <a:ext cx="171483" cy="17029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3437601A-6D42-991A-8712-FFC0676A26A7}"/>
              </a:ext>
            </a:extLst>
          </p:cNvPr>
          <p:cNvSpPr/>
          <p:nvPr/>
        </p:nvSpPr>
        <p:spPr>
          <a:xfrm>
            <a:off x="8489162" y="4137444"/>
            <a:ext cx="6667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084F9D-E3D0-AEFF-1DA0-36E8BEE7BFC5}"/>
              </a:ext>
            </a:extLst>
          </p:cNvPr>
          <p:cNvSpPr/>
          <p:nvPr/>
        </p:nvSpPr>
        <p:spPr>
          <a:xfrm>
            <a:off x="9766516" y="3098698"/>
            <a:ext cx="6667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E9FB854-E12B-6363-D5DB-E1587E2B88C2}"/>
              </a:ext>
            </a:extLst>
          </p:cNvPr>
          <p:cNvSpPr/>
          <p:nvPr/>
        </p:nvSpPr>
        <p:spPr>
          <a:xfrm>
            <a:off x="9299626" y="4478469"/>
            <a:ext cx="66675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small stream in the woods&#10;&#10;Description automatically generated">
            <a:extLst>
              <a:ext uri="{FF2B5EF4-FFF2-40B4-BE49-F238E27FC236}">
                <a16:creationId xmlns:a16="http://schemas.microsoft.com/office/drawing/2014/main" id="{D0D10E00-8A41-9F28-5470-F3E302E8F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9"/>
          <a:stretch/>
        </p:blipFill>
        <p:spPr>
          <a:xfrm>
            <a:off x="570281" y="2125359"/>
            <a:ext cx="5667998" cy="378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28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d1640b-70f6-4703-8141-15f87213407e" xsi:nil="true"/>
    <lcf76f155ced4ddcb4097134ff3c332f xmlns="4cbdb34e-12d1-439f-8eca-93dae80906b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0F9483B7518742B1DF14FD9A159E67" ma:contentTypeVersion="20" ma:contentTypeDescription="Create a new document." ma:contentTypeScope="" ma:versionID="5afd6c269b3e93dfcd7dd15bc54383d1">
  <xsd:schema xmlns:xsd="http://www.w3.org/2001/XMLSchema" xmlns:xs="http://www.w3.org/2001/XMLSchema" xmlns:p="http://schemas.microsoft.com/office/2006/metadata/properties" xmlns:ns2="6dd1640b-70f6-4703-8141-15f87213407e" xmlns:ns3="4cbdb34e-12d1-439f-8eca-93dae80906ba" targetNamespace="http://schemas.microsoft.com/office/2006/metadata/properties" ma:root="true" ma:fieldsID="a79ed24ebc2e2b8c06875a15f46baa45" ns2:_="" ns3:_="">
    <xsd:import namespace="6dd1640b-70f6-4703-8141-15f87213407e"/>
    <xsd:import namespace="4cbdb34e-12d1-439f-8eca-93dae80906b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1640b-70f6-4703-8141-15f8721340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40fffff9-7dcb-4e1d-a4f4-a28fea6db4bb}" ma:internalName="TaxCatchAll" ma:showField="CatchAllData" ma:web="6dd1640b-70f6-4703-8141-15f8721340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db34e-12d1-439f-8eca-93dae80906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06ff807-6954-46f0-a8f2-68e602bef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55ABBD-7BF2-4021-B75D-8FDC8CC12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421724-9C1B-4BAB-A546-8C82D77BE924}">
  <ds:schemaRefs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0507fe08-c1e2-46df-b0c0-ff08b557db99"/>
    <ds:schemaRef ds:uri="6dd1640b-70f6-4703-8141-15f87213407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AB5D27E-B095-4FB3-B561-DC0C31EB5E60}"/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252</Words>
  <Application>Microsoft Office PowerPoint</Application>
  <PresentationFormat>Widescreen</PresentationFormat>
  <Paragraphs>59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Calibri Light</vt:lpstr>
      <vt:lpstr>Courier New</vt:lpstr>
      <vt:lpstr>Office Theme</vt:lpstr>
      <vt:lpstr>Office Theme</vt:lpstr>
      <vt:lpstr>Representative Bakeberg  and Senator Pratt  Meeting </vt:lpstr>
      <vt:lpstr>Watershed District</vt:lpstr>
      <vt:lpstr>Watershed District</vt:lpstr>
      <vt:lpstr>PowerPoint Presentation</vt:lpstr>
      <vt:lpstr>District Activities</vt:lpstr>
      <vt:lpstr>District Activities</vt:lpstr>
      <vt:lpstr>District Activities</vt:lpstr>
      <vt:lpstr>District Activities</vt:lpstr>
      <vt:lpstr>District Activities</vt:lpstr>
      <vt:lpstr>District Activities</vt:lpstr>
      <vt:lpstr>2025 Legislative Priorities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Dick</dc:creator>
  <cp:lastModifiedBy>Joni Giese</cp:lastModifiedBy>
  <cp:revision>4</cp:revision>
  <dcterms:created xsi:type="dcterms:W3CDTF">2024-11-19T14:34:39Z</dcterms:created>
  <dcterms:modified xsi:type="dcterms:W3CDTF">2025-01-21T17:13:19Z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0x0101006F0F9483B7518742B1DF14FD9A159E67</vt:lpwstr>
  </property>
</Properties>
</file>